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Modern AI Actually 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clear, intuitive guide to understanding machine learning, neural networks, and language models—no math required.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5813" y="1768078"/>
            <a:ext cx="4203263" cy="2072878"/>
          </a:xfrm>
          <a:prstGeom prst="roundRect">
            <a:avLst>
              <a:gd name="adj" fmla="val 7058"/>
            </a:avLst>
          </a:prstGeom>
          <a:solidFill>
            <a:srgbClr val="F9F8F5"/>
          </a:solidFill>
          <a:ln w="30480">
            <a:solidFill>
              <a:srgbClr val="28282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5333" y="1768078"/>
            <a:ext cx="121920" cy="2072878"/>
          </a:xfrm>
          <a:prstGeom prst="roundRect">
            <a:avLst>
              <a:gd name="adj" fmla="val 27626"/>
            </a:avLst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1132165" y="2022991"/>
            <a:ext cx="3163372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Learning from Examples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2165" y="2508409"/>
            <a:ext cx="3601998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systems learn from data and examples, not instincts or preprogrammed knowledge.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3509" y="1768078"/>
            <a:ext cx="4203263" cy="2072878"/>
          </a:xfrm>
          <a:prstGeom prst="roundRect">
            <a:avLst>
              <a:gd name="adj" fmla="val 7058"/>
            </a:avLst>
          </a:prstGeom>
          <a:solidFill>
            <a:srgbClr val="F9F8F5"/>
          </a:solidFill>
          <a:ln w="30480">
            <a:solidFill>
              <a:srgbClr val="28282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3029" y="1768078"/>
            <a:ext cx="121920" cy="2072878"/>
          </a:xfrm>
          <a:prstGeom prst="roundRect">
            <a:avLst>
              <a:gd name="adj" fmla="val 27626"/>
            </a:avLst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5559862" y="2022991"/>
            <a:ext cx="3137178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Layered Transformation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59862" y="2508409"/>
            <a:ext cx="3601998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Neural networks use multiple layers to progressively transform data into insights.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1205" y="1768078"/>
            <a:ext cx="4203383" cy="2072878"/>
          </a:xfrm>
          <a:prstGeom prst="roundRect">
            <a:avLst>
              <a:gd name="adj" fmla="val 7058"/>
            </a:avLst>
          </a:prstGeom>
          <a:solidFill>
            <a:srgbClr val="F9F8F5"/>
          </a:solidFill>
          <a:ln w="30480">
            <a:solidFill>
              <a:srgbClr val="28282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10725" y="1768078"/>
            <a:ext cx="121920" cy="2072878"/>
          </a:xfrm>
          <a:prstGeom prst="roundRect">
            <a:avLst>
              <a:gd name="adj" fmla="val 27626"/>
            </a:avLst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9987558" y="2022991"/>
            <a:ext cx="329184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Prediction as Foundation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7558" y="2508409"/>
            <a:ext cx="3602117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models rely on next-word prediction as their core mechanism for all capabilities.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5813" y="4065389"/>
            <a:ext cx="4203263" cy="2072878"/>
          </a:xfrm>
          <a:prstGeom prst="roundRect">
            <a:avLst>
              <a:gd name="adj" fmla="val 7058"/>
            </a:avLst>
          </a:prstGeom>
          <a:solidFill>
            <a:srgbClr val="F9F8F5"/>
          </a:solidFill>
          <a:ln w="30480">
            <a:solidFill>
              <a:srgbClr val="28282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5333" y="4065389"/>
            <a:ext cx="121920" cy="2072878"/>
          </a:xfrm>
          <a:prstGeom prst="roundRect">
            <a:avLst>
              <a:gd name="adj" fmla="val 27626"/>
            </a:avLst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1132165" y="4320302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32165" y="4805720"/>
            <a:ext cx="3601998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AI's abilities emerge from statistical patterns, not human-style thinking or consciousness.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3509" y="4065389"/>
            <a:ext cx="4203263" cy="2072878"/>
          </a:xfrm>
          <a:prstGeom prst="roundRect">
            <a:avLst>
              <a:gd name="adj" fmla="val 7058"/>
            </a:avLst>
          </a:prstGeom>
          <a:solidFill>
            <a:srgbClr val="F9F8F5"/>
          </a:solidFill>
          <a:ln w="30480">
            <a:solidFill>
              <a:srgbClr val="28282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3029" y="4065389"/>
            <a:ext cx="121920" cy="2072878"/>
          </a:xfrm>
          <a:prstGeom prst="roundRect">
            <a:avLst>
              <a:gd name="adj" fmla="val 27626"/>
            </a:avLst>
          </a:prstGeom>
          <a:solidFill>
            <a:srgbClr val="28282F"/>
          </a:solidFill>
          <a:ln/>
        </p:spPr>
      </p:sp>
      <p:sp>
        <p:nvSpPr>
          <p:cNvPr id="21" name="Text 19"/>
          <p:cNvSpPr/>
          <p:nvPr/>
        </p:nvSpPr>
        <p:spPr>
          <a:xfrm>
            <a:off x="5559862" y="4320302"/>
            <a:ext cx="3020735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Effective Collaboration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59862" y="4805720"/>
            <a:ext cx="3601998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prompting combined with understanding AI mechanics leads to better results.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22521" y="6643330"/>
            <a:ext cx="12722066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What's Next: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Now that we understand how AI works, let's explore where it already appears in our daily lives—often without us even noticing.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85813" y="6390799"/>
            <a:ext cx="30480" cy="1223486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490" y="537805"/>
            <a:ext cx="6160770" cy="611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Machine Learning?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4490" y="1442323"/>
            <a:ext cx="777501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is a branch of AI where computers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from examples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rather than following hand-coded rules. Instead of programming every scenario, we show the system thousands of examples and let it discover patterns.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4490" y="2601039"/>
            <a:ext cx="19550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84490" y="2910483"/>
            <a:ext cx="378975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684490" y="3053953"/>
            <a:ext cx="244482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84490" y="3476744"/>
            <a:ext cx="378975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Images, text, audio, numbers—any information the system can process and learn from.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669750" y="2601039"/>
            <a:ext cx="19550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9750" y="2910483"/>
            <a:ext cx="378975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4669750" y="3053953"/>
            <a:ext cx="244482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Pattern Recognition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669750" y="3476744"/>
            <a:ext cx="378975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studies examples to identify relationships, trends, and correlations in the data.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84490" y="4757618"/>
            <a:ext cx="19550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4490" y="5067062"/>
            <a:ext cx="777501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5" name="Text 12"/>
          <p:cNvSpPr/>
          <p:nvPr/>
        </p:nvSpPr>
        <p:spPr>
          <a:xfrm>
            <a:off x="684490" y="5210532"/>
            <a:ext cx="244482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Predictions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84490" y="5633323"/>
            <a:ext cx="777501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discovered patterns, the system makes intelligent guesses or generates new outputs.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977860" y="6845856"/>
            <a:ext cx="748164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 of ML like a student mastering multiplication tables: after seeing enough examples, they can solve problems they've never encountered before.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84490" y="6625828"/>
            <a:ext cx="22860" cy="1065848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9635"/>
            <a:ext cx="7876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Machine Learning in Daily Life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8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Email Filtering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927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Systems learn what counts as spam by studying millions of examples, protecting your inbox automatically.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228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71927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Platforms learn your preferences from viewing history, suggesting content tailored to your tastes.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228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Medical Diagnosis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71927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detects tumors and diseases by learning from thousands of medical imaging examples.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063133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D6D6DC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407223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30906" y="5346621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Misconception: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ML doesn't "understand" like humans—it identifies statistical patterns in data. The system recognizes correlations without comprehending meaning.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197" y="491133"/>
            <a:ext cx="908601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Neural Networks: The Brain-Inspired Engine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5197" y="1477923"/>
            <a:ext cx="785360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Neural networks are ML systems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loosely inspired by the brain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consisting of layers of virtual "neurons." Each neuron performs small mathematical operations that, combined across layers, can detect incredibly complex patterns.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197" y="2536031"/>
            <a:ext cx="893088" cy="11004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96879" y="2714625"/>
            <a:ext cx="223289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Layer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696879" y="3172182"/>
            <a:ext cx="67819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enters: image pixels, words in a sentence, or numerical values.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7" y="3636526"/>
            <a:ext cx="893088" cy="11004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96879" y="3815120"/>
            <a:ext cx="223289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Hidden Layers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696879" y="4272677"/>
            <a:ext cx="67819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neuron transforms data, finding patterns step by step through the network.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97" y="4737021"/>
            <a:ext cx="893088" cy="11004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96879" y="4915614"/>
            <a:ext cx="223289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Output Layer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696879" y="5373172"/>
            <a:ext cx="67819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Produces a final result: "dog," "next word: sun," or a category classification.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187" y="1518047"/>
            <a:ext cx="5090517" cy="50905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93088" y="7211139"/>
            <a:ext cx="1311211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Imagine a series of photo filters: each layer sharpens or adjusts the image until the final picture becomes crystal clear. Neural networks refine data the same way.</a:t>
            </a:r>
            <a:endParaRPr lang="en-US" sz="1400" dirty="0"/>
          </a:p>
        </p:txBody>
      </p:sp>
      <p:sp>
        <p:nvSpPr>
          <p:cNvPr id="15" name="Shape 9"/>
          <p:cNvSpPr/>
          <p:nvPr/>
        </p:nvSpPr>
        <p:spPr>
          <a:xfrm>
            <a:off x="625197" y="7010281"/>
            <a:ext cx="22860" cy="973217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582" y="752118"/>
            <a:ext cx="7592854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Neural Networks Are Powerful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2582" y="1614607"/>
            <a:ext cx="3826193" cy="1969056"/>
          </a:xfrm>
          <a:prstGeom prst="roundRect">
            <a:avLst>
              <a:gd name="adj" fmla="val 1421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839033" y="1801058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Pattern Detection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9033" y="2204204"/>
            <a:ext cx="3453289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Neural networks identify patterns too complex for humans to explicitly program or even recognize.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65226" y="1614607"/>
            <a:ext cx="3826193" cy="1969056"/>
          </a:xfrm>
          <a:prstGeom prst="roundRect">
            <a:avLst>
              <a:gd name="adj" fmla="val 1421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851678" y="1801058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Deep Learning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851678" y="2204204"/>
            <a:ext cx="3453289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Deeper networks with more layers build complexity through many small transformations, handling sophisticated tasks.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2582" y="3770114"/>
            <a:ext cx="7838837" cy="1372553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839033" y="3956566"/>
            <a:ext cx="239482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Versatile Applications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39033" y="4359712"/>
            <a:ext cx="7465933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image recognition to voice transcription to language understanding—one architecture, endless possibilities.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52582" y="5538907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Think About This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2582" y="6074926"/>
            <a:ext cx="3692009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do deeper networks—those with more layers—learn more complex patterns?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807029" y="5520214"/>
            <a:ext cx="3692009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Each layer builds on the previous one, creating increasingly sophisticated representations. Early layers might detect edges in images, middle layers recognize shapes, and deep layers identify complete objects.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063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Language Models: Predicting the Next Word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2908" y="1909405"/>
            <a:ext cx="7870984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language model is AI trained to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the next word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a sentence. This seemingly simple task unlocks remarkable capabilities when performed at massive scale.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27457" y="2695932"/>
            <a:ext cx="22860" cy="3840718"/>
          </a:xfrm>
          <a:prstGeom prst="roundRect">
            <a:avLst>
              <a:gd name="adj" fmla="val 119346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6509206" y="2889052"/>
            <a:ext cx="545544" cy="22860"/>
          </a:xfrm>
          <a:prstGeom prst="roundRect">
            <a:avLst>
              <a:gd name="adj" fmla="val 119346"/>
            </a:avLst>
          </a:prstGeom>
          <a:solidFill>
            <a:srgbClr val="D3D1C9"/>
          </a:solidFill>
          <a:ln/>
        </p:spPr>
      </p:sp>
      <p:sp>
        <p:nvSpPr>
          <p:cNvPr id="7" name="Shape 4"/>
          <p:cNvSpPr/>
          <p:nvPr/>
        </p:nvSpPr>
        <p:spPr>
          <a:xfrm>
            <a:off x="6122849" y="2695932"/>
            <a:ext cx="409218" cy="40921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6191012" y="2729984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236857" y="2758440"/>
            <a:ext cx="227349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Massive Reading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236857" y="3151703"/>
            <a:ext cx="6757035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reads billions of words from books, websites, and educational content.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509206" y="4290536"/>
            <a:ext cx="545544" cy="22860"/>
          </a:xfrm>
          <a:prstGeom prst="roundRect">
            <a:avLst>
              <a:gd name="adj" fmla="val 119346"/>
            </a:avLst>
          </a:prstGeom>
          <a:solidFill>
            <a:srgbClr val="D3D1C9"/>
          </a:solidFill>
          <a:ln/>
        </p:spPr>
      </p:sp>
      <p:sp>
        <p:nvSpPr>
          <p:cNvPr id="12" name="Shape 9"/>
          <p:cNvSpPr/>
          <p:nvPr/>
        </p:nvSpPr>
        <p:spPr>
          <a:xfrm>
            <a:off x="6122849" y="4097417"/>
            <a:ext cx="409218" cy="40921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6191012" y="4131469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236857" y="4159925"/>
            <a:ext cx="227349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Pattern Learning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236857" y="4553188"/>
            <a:ext cx="6757035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learns how words and sentences typically follow each other in human language.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509206" y="5692021"/>
            <a:ext cx="545544" cy="22860"/>
          </a:xfrm>
          <a:prstGeom prst="roundRect">
            <a:avLst>
              <a:gd name="adj" fmla="val 119346"/>
            </a:avLst>
          </a:prstGeom>
          <a:solidFill>
            <a:srgbClr val="D3D1C9"/>
          </a:solidFill>
          <a:ln/>
        </p:spPr>
      </p:sp>
      <p:sp>
        <p:nvSpPr>
          <p:cNvPr id="17" name="Shape 14"/>
          <p:cNvSpPr/>
          <p:nvPr/>
        </p:nvSpPr>
        <p:spPr>
          <a:xfrm>
            <a:off x="6122849" y="5498902"/>
            <a:ext cx="409218" cy="40921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8" name="Text 15"/>
          <p:cNvSpPr/>
          <p:nvPr/>
        </p:nvSpPr>
        <p:spPr>
          <a:xfrm>
            <a:off x="6191012" y="5532953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236857" y="5561409"/>
            <a:ext cx="227349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Statistical Mapping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236857" y="5954673"/>
            <a:ext cx="6757035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builds a complex statistical map of language relationships and context.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395680" y="6945749"/>
            <a:ext cx="7598212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the next word is like playing an infinite game of "Guess the next word in a story." After billions of rounds, the model becomes extraordinarily skilled.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6122908" y="6741200"/>
            <a:ext cx="22860" cy="991076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985" y="356711"/>
            <a:ext cx="6741914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Language Models Mimic Understanding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3985" y="1086326"/>
            <a:ext cx="2155508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Prediction Example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53985" y="1459111"/>
            <a:ext cx="6000988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Eiffel Tower is located in…"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3985" y="1783437"/>
            <a:ext cx="6000988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"…Paris."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453985" y="2201753"/>
            <a:ext cx="6000988" cy="23813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453985" y="2371368"/>
            <a:ext cx="6000988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doesn't </a:t>
            </a:r>
            <a:pPr algn="l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Paris exists. It has simply seen this pattern thousands of times in training data.</a:t>
            </a:r>
            <a:endParaRPr lang="en-US" sz="10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9062" y="1102519"/>
            <a:ext cx="7404854" cy="7404854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985" y="8799076"/>
            <a:ext cx="324326" cy="32432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53985" y="9285565"/>
            <a:ext cx="1621631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Grammar &amp; Context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453985" y="9565958"/>
            <a:ext cx="4466034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Recognizes proper sentence structure and maintains contextual coherence across paragraphs.</a:t>
            </a:r>
            <a:endParaRPr lang="en-US" sz="10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2183" y="8799076"/>
            <a:ext cx="324326" cy="32432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82183" y="9285565"/>
            <a:ext cx="1621631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Factual Patterns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5082183" y="9565958"/>
            <a:ext cx="4466034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Recalls information patterns embedded in training text, appearing knowledgeable.</a:t>
            </a:r>
            <a:endParaRPr lang="en-US" sz="10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0380" y="8799076"/>
            <a:ext cx="324326" cy="32432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710380" y="9285565"/>
            <a:ext cx="1621631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Style Mimicry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9710380" y="9565958"/>
            <a:ext cx="4466034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tone, formality, and writing style based on learned examples.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315" y="483513"/>
            <a:ext cx="8192929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Capabilities from Next-Word Prediction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315" y="1384578"/>
            <a:ext cx="1339977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Remarkably, the simple mechanism of predicting the next word enables a stunning array of sophisticated capabilities.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5315" y="2127409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F9F8F5"/>
          </a:solidFill>
          <a:ln/>
        </p:spPr>
      </p:sp>
      <p:sp>
        <p:nvSpPr>
          <p:cNvPr id="5" name="Shape 3"/>
          <p:cNvSpPr/>
          <p:nvPr/>
        </p:nvSpPr>
        <p:spPr>
          <a:xfrm>
            <a:off x="615315" y="2104549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1863685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15834" y="2021800"/>
            <a:ext cx="210979" cy="21097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13911" y="2566988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Summarization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13911" y="2947154"/>
            <a:ext cx="621482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Condensing long texts by predicting which key points typically follow "In summary..."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03068" y="2127409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F9F8F5"/>
          </a:solidFill>
          <a:ln/>
        </p:spPr>
      </p:sp>
      <p:sp>
        <p:nvSpPr>
          <p:cNvPr id="11" name="Shape 8"/>
          <p:cNvSpPr/>
          <p:nvPr/>
        </p:nvSpPr>
        <p:spPr>
          <a:xfrm>
            <a:off x="7403068" y="2104549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F"/>
          </a:solidFill>
          <a:ln/>
        </p:spPr>
      </p:sp>
      <p:sp>
        <p:nvSpPr>
          <p:cNvPr id="12" name="Shape 9"/>
          <p:cNvSpPr/>
          <p:nvPr/>
        </p:nvSpPr>
        <p:spPr>
          <a:xfrm>
            <a:off x="10445353" y="1863685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3587" y="2021800"/>
            <a:ext cx="210979" cy="21097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01664" y="2566988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Translation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601664" y="2947154"/>
            <a:ext cx="621482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equivalent expressions in different languages based on multilingual training.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15315" y="4147899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F9F8F5"/>
          </a:solidFill>
          <a:ln/>
        </p:spPr>
      </p:sp>
      <p:sp>
        <p:nvSpPr>
          <p:cNvPr id="17" name="Shape 13"/>
          <p:cNvSpPr/>
          <p:nvPr/>
        </p:nvSpPr>
        <p:spPr>
          <a:xfrm>
            <a:off x="615315" y="4125039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F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600" y="3884176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F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5834" y="4042291"/>
            <a:ext cx="210979" cy="21097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13911" y="4587478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Conversation</a:t>
            </a:r>
            <a:endParaRPr lang="en-US" sz="1700" dirty="0"/>
          </a:p>
        </p:txBody>
      </p:sp>
      <p:sp>
        <p:nvSpPr>
          <p:cNvPr id="21" name="Text 16"/>
          <p:cNvSpPr/>
          <p:nvPr/>
        </p:nvSpPr>
        <p:spPr>
          <a:xfrm>
            <a:off x="813911" y="4967645"/>
            <a:ext cx="621482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Responding naturally by predicting appropriate conversational replies.</a:t>
            </a:r>
            <a:endParaRPr lang="en-US" sz="1350" dirty="0"/>
          </a:p>
        </p:txBody>
      </p:sp>
      <p:sp>
        <p:nvSpPr>
          <p:cNvPr id="22" name="Shape 17"/>
          <p:cNvSpPr/>
          <p:nvPr/>
        </p:nvSpPr>
        <p:spPr>
          <a:xfrm>
            <a:off x="7403068" y="4147899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F9F8F5"/>
          </a:solidFill>
          <a:ln/>
        </p:spPr>
      </p:sp>
      <p:sp>
        <p:nvSpPr>
          <p:cNvPr id="23" name="Shape 18"/>
          <p:cNvSpPr/>
          <p:nvPr/>
        </p:nvSpPr>
        <p:spPr>
          <a:xfrm>
            <a:off x="7403068" y="4125039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F"/>
          </a:solidFill>
          <a:ln/>
        </p:spPr>
      </p:sp>
      <p:sp>
        <p:nvSpPr>
          <p:cNvPr id="24" name="Shape 19"/>
          <p:cNvSpPr/>
          <p:nvPr/>
        </p:nvSpPr>
        <p:spPr>
          <a:xfrm>
            <a:off x="10445353" y="3884176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F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3587" y="4042291"/>
            <a:ext cx="210979" cy="21097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01664" y="4587478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Creative Writing</a:t>
            </a:r>
            <a:endParaRPr lang="en-US" sz="1700" dirty="0"/>
          </a:p>
        </p:txBody>
      </p:sp>
      <p:sp>
        <p:nvSpPr>
          <p:cNvPr id="27" name="Text 21"/>
          <p:cNvSpPr/>
          <p:nvPr/>
        </p:nvSpPr>
        <p:spPr>
          <a:xfrm>
            <a:off x="7601664" y="4967645"/>
            <a:ext cx="621482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stories, poems, or essays by extending patterns in creative text.</a:t>
            </a:r>
            <a:endParaRPr lang="en-US" sz="1350" dirty="0"/>
          </a:p>
        </p:txBody>
      </p:sp>
      <p:sp>
        <p:nvSpPr>
          <p:cNvPr id="28" name="Shape 22"/>
          <p:cNvSpPr/>
          <p:nvPr/>
        </p:nvSpPr>
        <p:spPr>
          <a:xfrm>
            <a:off x="615315" y="6168390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F9F8F5"/>
          </a:solidFill>
          <a:ln/>
        </p:spPr>
      </p:sp>
      <p:sp>
        <p:nvSpPr>
          <p:cNvPr id="29" name="Shape 23"/>
          <p:cNvSpPr/>
          <p:nvPr/>
        </p:nvSpPr>
        <p:spPr>
          <a:xfrm>
            <a:off x="615315" y="6145530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F"/>
          </a:solidFill>
          <a:ln/>
        </p:spPr>
      </p:sp>
      <p:sp>
        <p:nvSpPr>
          <p:cNvPr id="30" name="Shape 24"/>
          <p:cNvSpPr/>
          <p:nvPr/>
        </p:nvSpPr>
        <p:spPr>
          <a:xfrm>
            <a:off x="3657600" y="5904667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F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5834" y="6062782"/>
            <a:ext cx="210979" cy="210979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813911" y="6607969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Coding</a:t>
            </a:r>
            <a:endParaRPr lang="en-US" sz="1700" dirty="0"/>
          </a:p>
        </p:txBody>
      </p:sp>
      <p:sp>
        <p:nvSpPr>
          <p:cNvPr id="33" name="Text 26"/>
          <p:cNvSpPr/>
          <p:nvPr/>
        </p:nvSpPr>
        <p:spPr>
          <a:xfrm>
            <a:off x="813911" y="6988135"/>
            <a:ext cx="621482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Writing software by predicting syntax and logic patterns from programming examples.</a:t>
            </a:r>
            <a:endParaRPr lang="en-US" sz="1350" dirty="0"/>
          </a:p>
        </p:txBody>
      </p:sp>
      <p:sp>
        <p:nvSpPr>
          <p:cNvPr id="34" name="Shape 27"/>
          <p:cNvSpPr/>
          <p:nvPr/>
        </p:nvSpPr>
        <p:spPr>
          <a:xfrm>
            <a:off x="7403068" y="6168390"/>
            <a:ext cx="6612017" cy="1581031"/>
          </a:xfrm>
          <a:prstGeom prst="roundRect">
            <a:avLst>
              <a:gd name="adj" fmla="val 6940"/>
            </a:avLst>
          </a:prstGeom>
          <a:solidFill>
            <a:srgbClr val="F9F8F5"/>
          </a:solidFill>
          <a:ln/>
        </p:spPr>
      </p:sp>
      <p:sp>
        <p:nvSpPr>
          <p:cNvPr id="35" name="Shape 28"/>
          <p:cNvSpPr/>
          <p:nvPr/>
        </p:nvSpPr>
        <p:spPr>
          <a:xfrm>
            <a:off x="7403068" y="6145530"/>
            <a:ext cx="6612017" cy="91440"/>
          </a:xfrm>
          <a:prstGeom prst="roundRect">
            <a:avLst>
              <a:gd name="adj" fmla="val 28844"/>
            </a:avLst>
          </a:prstGeom>
          <a:solidFill>
            <a:srgbClr val="28282F"/>
          </a:solidFill>
          <a:ln/>
        </p:spPr>
      </p:sp>
      <p:sp>
        <p:nvSpPr>
          <p:cNvPr id="36" name="Shape 29"/>
          <p:cNvSpPr/>
          <p:nvPr/>
        </p:nvSpPr>
        <p:spPr>
          <a:xfrm>
            <a:off x="10445353" y="5904667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8282F"/>
          </a:solidFill>
          <a:ln/>
        </p:spPr>
      </p:sp>
      <p:pic>
        <p:nvPicPr>
          <p:cNvPr id="3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03587" y="6062782"/>
            <a:ext cx="210979" cy="210979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7601664" y="6607969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Analysis</a:t>
            </a:r>
            <a:endParaRPr lang="en-US" sz="1700" dirty="0"/>
          </a:p>
        </p:txBody>
      </p:sp>
      <p:sp>
        <p:nvSpPr>
          <p:cNvPr id="39" name="Text 31"/>
          <p:cNvSpPr/>
          <p:nvPr/>
        </p:nvSpPr>
        <p:spPr>
          <a:xfrm>
            <a:off x="7601664" y="6988135"/>
            <a:ext cx="621482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patterns, trends, and relationships across different types of text.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886" y="482322"/>
            <a:ext cx="4385429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Activity: Ask the AI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3886" y="1468755"/>
            <a:ext cx="2631162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Your Challenge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13886" y="1972985"/>
            <a:ext cx="648735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 an AI assistant: 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"Explain how you work in 3 sentences."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3886" y="2450783"/>
            <a:ext cx="175379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613886" y="2725936"/>
            <a:ext cx="6487358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7" name="Text 5"/>
          <p:cNvSpPr/>
          <p:nvPr/>
        </p:nvSpPr>
        <p:spPr>
          <a:xfrm>
            <a:off x="613886" y="2859286"/>
            <a:ext cx="219265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Read Carefully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13886" y="3308747"/>
            <a:ext cx="648735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Study the AI's response with fresh eyes.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886" y="3896082"/>
            <a:ext cx="175379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613886" y="4171236"/>
            <a:ext cx="6487358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1" name="Text 9"/>
          <p:cNvSpPr/>
          <p:nvPr/>
        </p:nvSpPr>
        <p:spPr>
          <a:xfrm>
            <a:off x="613886" y="4304586"/>
            <a:ext cx="219265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Compare Concepts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613886" y="4754047"/>
            <a:ext cx="648735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 it against ML, neural networks, and language models.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13886" y="5341382"/>
            <a:ext cx="175379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13886" y="5616535"/>
            <a:ext cx="6487358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5" name="Text 13"/>
          <p:cNvSpPr/>
          <p:nvPr/>
        </p:nvSpPr>
        <p:spPr>
          <a:xfrm>
            <a:off x="613886" y="5749885"/>
            <a:ext cx="219265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Critical Analysis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613886" y="6199346"/>
            <a:ext cx="648735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one thing explained well and one oversimplification.</a:t>
            </a:r>
            <a:endParaRPr lang="en-US" sz="13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775" y="1490663"/>
            <a:ext cx="3157418" cy="1754148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536775" y="3442097"/>
            <a:ext cx="219265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Debrief Questions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536775" y="3891558"/>
            <a:ext cx="648735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Did the AI describe itself clearly?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536775" y="4233386"/>
            <a:ext cx="648735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did it explain accurately?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7536775" y="4575215"/>
            <a:ext cx="648735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did it leave out—prediction mechanics, layers, or training data?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7536775" y="4917043"/>
            <a:ext cx="648735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Does understanding the explanation change your perspective?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613886" y="7005876"/>
            <a:ext cx="13402628" cy="745093"/>
          </a:xfrm>
          <a:prstGeom prst="roundRect">
            <a:avLst>
              <a:gd name="adj" fmla="val 3531"/>
            </a:avLst>
          </a:prstGeom>
          <a:solidFill>
            <a:srgbClr val="D6D6DC"/>
          </a:solidFill>
          <a:ln/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5" y="7269718"/>
            <a:ext cx="219194" cy="175379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1183838" y="7225070"/>
            <a:ext cx="1265729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Recognize the difference between AI's 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appearance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understanding and the underlying statistical mechanics actually at work.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2025-12-01T04:47:04Z</dcterms:created>
  <dcterms:modified xsi:type="dcterms:W3CDTF">2025-12-01T04:47:04Z</dcterms:modified>
</cp:coreProperties>
</file>